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9753600" cx="13004800"/>
  <p:notesSz cx="6858000" cy="9144000"/>
  <p:embeddedFontLst>
    <p:embeddedFont>
      <p:font typeface="Miriam Libre"/>
      <p:regular r:id="rId25"/>
      <p:bold r:id="rId26"/>
    </p:embeddedFont>
    <p:embeddedFont>
      <p:font typeface="Helvetica Neue Light"/>
      <p:regular r:id="rId27"/>
      <p:bold r:id="rId28"/>
      <p:italic r:id="rId29"/>
      <p:boldItalic r:id="rId30"/>
    </p:embeddedFont>
    <p:embeddedFont>
      <p:font typeface="Barlow Light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072">
          <p15:clr>
            <a:srgbClr val="000000"/>
          </p15:clr>
        </p15:guide>
        <p15:guide id="2" pos="4096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072" orient="horz"/>
        <p:guide pos="4096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iriamLibre-bold.fntdata"/><Relationship Id="rId25" Type="http://schemas.openxmlformats.org/officeDocument/2006/relationships/font" Target="fonts/MiriamLibre-regular.fntdata"/><Relationship Id="rId28" Type="http://schemas.openxmlformats.org/officeDocument/2006/relationships/font" Target="fonts/HelveticaNeueLight-bold.fntdata"/><Relationship Id="rId27" Type="http://schemas.openxmlformats.org/officeDocument/2006/relationships/font" Target="fonts/HelveticaNeue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BarlowLight-regular.fntdata"/><Relationship Id="rId30" Type="http://schemas.openxmlformats.org/officeDocument/2006/relationships/font" Target="fonts/HelveticaNeueLight-boldItalic.fntdata"/><Relationship Id="rId11" Type="http://schemas.openxmlformats.org/officeDocument/2006/relationships/slide" Target="slides/slide6.xml"/><Relationship Id="rId33" Type="http://schemas.openxmlformats.org/officeDocument/2006/relationships/font" Target="fonts/BarlowLight-italic.fntdata"/><Relationship Id="rId10" Type="http://schemas.openxmlformats.org/officeDocument/2006/relationships/slide" Target="slides/slide5.xml"/><Relationship Id="rId32" Type="http://schemas.openxmlformats.org/officeDocument/2006/relationships/font" Target="fonts/BarlowLigh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BarlowLight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gif>
</file>

<file path=ppt/media/image21.gif>
</file>

<file path=ppt/media/image22.png>
</file>

<file path=ppt/media/image23.png>
</file>

<file path=ppt/media/image24.gif>
</file>

<file path=ppt/media/image25.png>
</file>

<file path=ppt/media/image26.gif>
</file>

<file path=ppt/media/image27.png>
</file>

<file path=ppt/media/image28.png>
</file>

<file path=ppt/media/image29.gif>
</file>

<file path=ppt/media/image3.png>
</file>

<file path=ppt/media/image4.png>
</file>

<file path=ppt/media/image5.png>
</file>

<file path=ppt/media/image6.gif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5pPr>
            <a:lvl6pPr indent="-228600" lvl="5" marL="27432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6pPr>
            <a:lvl7pPr indent="-228600" lvl="6" marL="32004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7pPr>
            <a:lvl8pPr indent="-228600" lvl="7" marL="3657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8pPr>
            <a:lvl9pPr indent="-228600" lvl="8" marL="4114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Shape 18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ortada" showMasterSp="0" type="tx">
  <p:cSld name="TITLE_AND_BODY">
    <p:bg>
      <p:bgPr>
        <a:solidFill>
          <a:srgbClr val="B7B7B7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/>
          <p:nvPr>
            <p:ph idx="12" type="sldNum"/>
          </p:nvPr>
        </p:nvSpPr>
        <p:spPr>
          <a:xfrm>
            <a:off x="12331149" y="253999"/>
            <a:ext cx="3863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" name="Shape 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983"/>
            <a:ext cx="13004801" cy="9752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iñeta">
  <p:cSld name="Viñeta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idx="12" type="sldNum"/>
          </p:nvPr>
        </p:nvSpPr>
        <p:spPr>
          <a:xfrm>
            <a:off x="12331149" y="253999"/>
            <a:ext cx="3863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Shape 15"/>
          <p:cNvSpPr txBox="1"/>
          <p:nvPr>
            <p:ph type="title"/>
          </p:nvPr>
        </p:nvSpPr>
        <p:spPr>
          <a:xfrm>
            <a:off x="952500" y="46355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1429014" y="2622550"/>
            <a:ext cx="10146772" cy="550948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90525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08185"/>
              </a:buClr>
              <a:buSzPts val="2550"/>
              <a:buFont typeface="Avenir"/>
              <a:buChar char="•"/>
              <a:defRPr b="0" i="0" sz="3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90525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08185"/>
              </a:buClr>
              <a:buSzPts val="2550"/>
              <a:buFont typeface="Avenir"/>
              <a:buChar char="•"/>
              <a:defRPr b="0" i="0" sz="3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90525" lvl="2" marL="137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08185"/>
              </a:buClr>
              <a:buSzPts val="2550"/>
              <a:buFont typeface="Avenir"/>
              <a:buChar char="•"/>
              <a:defRPr b="0" i="0" sz="3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90525" lvl="3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08185"/>
              </a:buClr>
              <a:buSzPts val="2550"/>
              <a:buFont typeface="Avenir"/>
              <a:buChar char="•"/>
              <a:defRPr b="0" i="0" sz="3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90525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08185"/>
              </a:buClr>
              <a:buSzPts val="2550"/>
              <a:buFont typeface="Avenir"/>
              <a:buChar char="•"/>
              <a:defRPr b="0" i="0" sz="3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28600" lvl="5" marL="27432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28600" lvl="6" marL="32004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28600" lvl="7" marL="36576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28600" lvl="8" marL="41148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>
  <p:cSld name="En blanco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idx="12" type="sldNum"/>
          </p:nvPr>
        </p:nvSpPr>
        <p:spPr>
          <a:xfrm>
            <a:off x="12331149" y="253999"/>
            <a:ext cx="3863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inal" showMasterSp="0">
  <p:cSld name="Final">
    <p:bg>
      <p:bgPr>
        <a:solidFill>
          <a:srgbClr val="B7B7B7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hape 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-1"/>
            <a:ext cx="13004801" cy="975261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Shape 21"/>
          <p:cNvSpPr txBox="1"/>
          <p:nvPr>
            <p:ph idx="12" type="sldNum"/>
          </p:nvPr>
        </p:nvSpPr>
        <p:spPr>
          <a:xfrm>
            <a:off x="12331149" y="253999"/>
            <a:ext cx="3863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">
  <p:cSld name="Texto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idx="12" type="sldNum"/>
          </p:nvPr>
        </p:nvSpPr>
        <p:spPr>
          <a:xfrm>
            <a:off x="12331149" y="253999"/>
            <a:ext cx="3863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Shape 24"/>
          <p:cNvSpPr txBox="1"/>
          <p:nvPr>
            <p:ph type="title"/>
          </p:nvPr>
        </p:nvSpPr>
        <p:spPr>
          <a:xfrm>
            <a:off x="952500" y="46355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1429742" y="2622550"/>
            <a:ext cx="10145316" cy="55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28600" lvl="5" marL="27432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28600" lvl="6" marL="32004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28600" lvl="7" marL="36576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28600" lvl="8" marL="41148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7B7B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-1" y="983"/>
            <a:ext cx="13004801" cy="975261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7"/>
          <p:cNvSpPr txBox="1"/>
          <p:nvPr>
            <p:ph idx="12" type="sldNum"/>
          </p:nvPr>
        </p:nvSpPr>
        <p:spPr>
          <a:xfrm>
            <a:off x="12331149" y="253999"/>
            <a:ext cx="386335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Shape 8"/>
          <p:cNvSpPr txBox="1"/>
          <p:nvPr>
            <p:ph type="title"/>
          </p:nvPr>
        </p:nvSpPr>
        <p:spPr>
          <a:xfrm>
            <a:off x="952500" y="46355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5000" u="none" cap="none" strike="noStrike">
                <a:solidFill>
                  <a:srgbClr val="333134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9" name="Shape 9"/>
          <p:cNvSpPr txBox="1"/>
          <p:nvPr>
            <p:ph idx="1" type="body"/>
          </p:nvPr>
        </p:nvSpPr>
        <p:spPr>
          <a:xfrm>
            <a:off x="1429742" y="2622550"/>
            <a:ext cx="10145316" cy="551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228600" lvl="1" marL="9144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228600" lvl="2" marL="13716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228600" lvl="3" marL="18288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28600" lvl="4" marL="22860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228600" lvl="5" marL="27432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228600" lvl="6" marL="32004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228600" lvl="7" marL="36576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228600" lvl="8" marL="4114800" marR="0" rtl="0" algn="just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808185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gif"/><Relationship Id="rId4" Type="http://schemas.openxmlformats.org/officeDocument/2006/relationships/image" Target="../media/image24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Relationship Id="rId4" Type="http://schemas.openxmlformats.org/officeDocument/2006/relationships/image" Target="../media/image26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Relationship Id="rId4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hyperlink" Target="https://github.com/rgarci/Automation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6.gif"/><Relationship Id="rId7" Type="http://schemas.openxmlformats.org/officeDocument/2006/relationships/image" Target="../media/image14.png"/><Relationship Id="rId8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/>
        </p:nvSpPr>
        <p:spPr>
          <a:xfrm>
            <a:off x="236853" y="7592475"/>
            <a:ext cx="124665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C7C8CA"/>
                </a:solidFill>
                <a:latin typeface="Miriam Libre"/>
                <a:ea typeface="Miriam Libre"/>
                <a:cs typeface="Miriam Libre"/>
                <a:sym typeface="Miriam Libre"/>
              </a:rPr>
              <a:t>Introducción a la automatización de pruebas unitarias de regresión usando Selenium</a:t>
            </a:r>
            <a:endParaRPr sz="3600">
              <a:solidFill>
                <a:srgbClr val="C7C8CA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600">
              <a:solidFill>
                <a:srgbClr val="C7C8CA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C7C8CA"/>
                </a:solidFill>
                <a:latin typeface="Miriam Libre"/>
                <a:ea typeface="Miriam Libre"/>
                <a:cs typeface="Miriam Libre"/>
                <a:sym typeface="Miriam Libre"/>
              </a:rPr>
              <a:t>Br. Rosaura Garcilazo Cuevas</a:t>
            </a:r>
            <a:endParaRPr sz="2400">
              <a:solidFill>
                <a:srgbClr val="C7C8CA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WebDriver</a:t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2275" y="2456000"/>
            <a:ext cx="9920250" cy="6292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>
            <a:off x="3099275" y="4101975"/>
            <a:ext cx="729300" cy="1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WebElement</a:t>
            </a:r>
            <a:endParaRPr/>
          </a:p>
        </p:txBody>
      </p:sp>
      <p:pic>
        <p:nvPicPr>
          <p:cNvPr id="132" name="Shape 132"/>
          <p:cNvPicPr preferRelativeResize="0"/>
          <p:nvPr/>
        </p:nvPicPr>
        <p:blipFill rotWithShape="1">
          <a:blip r:embed="rId3">
            <a:alphaModFix/>
          </a:blip>
          <a:srcRect b="6094" l="0" r="0" t="0"/>
          <a:stretch/>
        </p:blipFill>
        <p:spPr>
          <a:xfrm>
            <a:off x="512950" y="2009400"/>
            <a:ext cx="6984550" cy="655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 txBox="1"/>
          <p:nvPr/>
        </p:nvSpPr>
        <p:spPr>
          <a:xfrm>
            <a:off x="8112800" y="2597925"/>
            <a:ext cx="4079100" cy="54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666666"/>
                </a:solidFill>
              </a:rPr>
              <a:t>Elementos visibles con los que se puede interactuar y que producen una respuesta</a:t>
            </a:r>
            <a:endParaRPr/>
          </a:p>
        </p:txBody>
      </p:sp>
      <p:pic>
        <p:nvPicPr>
          <p:cNvPr id="134" name="Shape 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7800" y="2307663"/>
            <a:ext cx="5962650" cy="596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Localización</a:t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 rotWithShape="1">
          <a:blip r:embed="rId3">
            <a:alphaModFix/>
          </a:blip>
          <a:srcRect b="0" l="0" r="0" t="14893"/>
          <a:stretch/>
        </p:blipFill>
        <p:spPr>
          <a:xfrm>
            <a:off x="1625550" y="2062700"/>
            <a:ext cx="9753600" cy="622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Shape 1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919" y="2062694"/>
            <a:ext cx="11840847" cy="622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Métodos de localización</a:t>
            </a:r>
            <a:endParaRPr/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1429745" y="2622550"/>
            <a:ext cx="3538200" cy="535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b="1" lang="en-US" sz="3600">
                <a:solidFill>
                  <a:srgbClr val="666666"/>
                </a:solidFill>
              </a:rPr>
              <a:t>Id</a:t>
            </a:r>
            <a:endParaRPr b="1" sz="3600">
              <a:solidFill>
                <a:srgbClr val="666666"/>
              </a:solidFill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b="1" lang="en-US" sz="3600">
                <a:solidFill>
                  <a:srgbClr val="666666"/>
                </a:solidFill>
              </a:rPr>
              <a:t>Name</a:t>
            </a:r>
            <a:endParaRPr b="1" sz="3600">
              <a:solidFill>
                <a:srgbClr val="666666"/>
              </a:solidFill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b="1" lang="en-US" sz="3600">
                <a:solidFill>
                  <a:srgbClr val="666666"/>
                </a:solidFill>
              </a:rPr>
              <a:t>Class</a:t>
            </a:r>
            <a:endParaRPr b="1" sz="3600">
              <a:solidFill>
                <a:srgbClr val="666666"/>
              </a:solidFill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b="1" lang="en-US" sz="3600">
                <a:solidFill>
                  <a:srgbClr val="666666"/>
                </a:solidFill>
              </a:rPr>
              <a:t>Css selector</a:t>
            </a:r>
            <a:endParaRPr b="1" sz="3600">
              <a:solidFill>
                <a:srgbClr val="666666"/>
              </a:solidFill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b="1" lang="en-US" sz="3600">
                <a:solidFill>
                  <a:srgbClr val="666666"/>
                </a:solidFill>
              </a:rPr>
              <a:t>Xpath </a:t>
            </a:r>
            <a:endParaRPr b="1" sz="3600">
              <a:solidFill>
                <a:srgbClr val="666666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333134"/>
              </a:solidFill>
            </a:endParaRPr>
          </a:p>
        </p:txBody>
      </p:sp>
      <p:pic>
        <p:nvPicPr>
          <p:cNvPr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0299" y="2622649"/>
            <a:ext cx="7788600" cy="474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Interacción</a:t>
            </a:r>
            <a:endParaRPr/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952501" y="1893300"/>
            <a:ext cx="3422100" cy="551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getText</a:t>
            </a:r>
            <a:endParaRPr sz="3600"/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getAttribute</a:t>
            </a:r>
            <a:endParaRPr sz="3600"/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sendKeys</a:t>
            </a:r>
            <a:endParaRPr sz="3600"/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Click</a:t>
            </a:r>
            <a:endParaRPr sz="3600"/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Clear</a:t>
            </a:r>
            <a:endParaRPr sz="3600"/>
          </a:p>
          <a:p>
            <a:pPr indent="-457200" lvl="0" marL="457200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-US" sz="3600"/>
              <a:t>isSelected </a:t>
            </a:r>
            <a:endParaRPr sz="3600"/>
          </a:p>
        </p:txBody>
      </p:sp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 b="10203" l="8698" r="6187" t="10203"/>
          <a:stretch/>
        </p:blipFill>
        <p:spPr>
          <a:xfrm>
            <a:off x="4851750" y="3367525"/>
            <a:ext cx="7317449" cy="362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Shape 1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749" y="2438300"/>
            <a:ext cx="7317450" cy="548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Snapshots</a:t>
            </a:r>
            <a:endParaRPr/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375" y="2564725"/>
            <a:ext cx="5852575" cy="58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7250" y="2564725"/>
            <a:ext cx="5521297" cy="58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Shape 168"/>
          <p:cNvPicPr preferRelativeResize="0"/>
          <p:nvPr/>
        </p:nvPicPr>
        <p:blipFill rotWithShape="1">
          <a:blip r:embed="rId3">
            <a:alphaModFix/>
          </a:blip>
          <a:srcRect b="0" l="10048" r="8650" t="0"/>
          <a:stretch/>
        </p:blipFill>
        <p:spPr>
          <a:xfrm>
            <a:off x="648375" y="1743075"/>
            <a:ext cx="11517548" cy="565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Objetivos:</a:t>
            </a:r>
            <a:endParaRPr/>
          </a:p>
        </p:txBody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1429742" y="2622550"/>
            <a:ext cx="10145400" cy="55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lang="en-US" sz="3600">
                <a:solidFill>
                  <a:srgbClr val="666666"/>
                </a:solidFill>
              </a:rPr>
              <a:t>Asociar las pruebas a un proyecto predecesor</a:t>
            </a:r>
            <a:endParaRPr sz="3600">
              <a:solidFill>
                <a:srgbClr val="666666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666666"/>
              </a:solidFill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lang="en-US" sz="3600">
                <a:solidFill>
                  <a:srgbClr val="666666"/>
                </a:solidFill>
              </a:rPr>
              <a:t>Asociar la aplicación de pruebas unitarias a la integración continua de un proyecto</a:t>
            </a:r>
            <a:endParaRPr sz="3600">
              <a:solidFill>
                <a:srgbClr val="666666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666666"/>
              </a:solidFill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lang="en-US" sz="3600">
                <a:solidFill>
                  <a:srgbClr val="666666"/>
                </a:solidFill>
              </a:rPr>
              <a:t>Llevar un control de los fallos en pruebas de regresión conforme al crecimiento del proyecto</a:t>
            </a:r>
            <a:endParaRPr sz="3600">
              <a:solidFill>
                <a:srgbClr val="666666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 rotWithShape="1">
          <a:blip r:embed="rId3">
            <a:alphaModFix/>
          </a:blip>
          <a:srcRect b="26700" l="27153" r="43144" t="64601"/>
          <a:stretch/>
        </p:blipFill>
        <p:spPr>
          <a:xfrm>
            <a:off x="803913" y="1405775"/>
            <a:ext cx="10585426" cy="173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 rotWithShape="1">
          <a:blip r:embed="rId4">
            <a:alphaModFix/>
          </a:blip>
          <a:srcRect b="27550" l="25969" r="711" t="19923"/>
          <a:stretch/>
        </p:blipFill>
        <p:spPr>
          <a:xfrm>
            <a:off x="803925" y="3912550"/>
            <a:ext cx="11396950" cy="458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idx="12" type="sldNum"/>
          </p:nvPr>
        </p:nvSpPr>
        <p:spPr>
          <a:xfrm>
            <a:off x="12399158" y="253999"/>
            <a:ext cx="250318" cy="419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 b="0" i="0" sz="1800" u="none" cap="none" strike="noStrike">
              <a:solidFill>
                <a:srgbClr val="81828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6" name="Shape 186"/>
          <p:cNvSpPr/>
          <p:nvPr/>
        </p:nvSpPr>
        <p:spPr>
          <a:xfrm>
            <a:off x="6258204" y="8051800"/>
            <a:ext cx="488392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¿Por qué automatizar las pruebas de regresión?</a:t>
            </a:r>
            <a:endParaRPr/>
          </a:p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1429014" y="2622550"/>
            <a:ext cx="10146900" cy="55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90525" lvl="0" marL="457200" rtl="0">
              <a:spcBef>
                <a:spcPts val="0"/>
              </a:spcBef>
              <a:spcAft>
                <a:spcPts val="0"/>
              </a:spcAft>
              <a:buSzPts val="2550"/>
              <a:buChar char="•"/>
            </a:pPr>
            <a:r>
              <a:rPr lang="en-US"/>
              <a:t>Ahorro de tiempo y dinero</a:t>
            </a:r>
            <a:endParaRPr/>
          </a:p>
          <a:p>
            <a:pPr indent="-390525" lvl="0" marL="457200" rtl="0">
              <a:spcBef>
                <a:spcPts val="0"/>
              </a:spcBef>
              <a:spcAft>
                <a:spcPts val="0"/>
              </a:spcAft>
              <a:buSzPts val="2550"/>
              <a:buChar char="•"/>
            </a:pPr>
            <a:r>
              <a:rPr lang="en-US"/>
              <a:t>Incrementa la cobertura de las pruebas</a:t>
            </a:r>
            <a:endParaRPr/>
          </a:p>
          <a:p>
            <a:pPr indent="-390525" lvl="0" marL="457200" rtl="0">
              <a:spcBef>
                <a:spcPts val="0"/>
              </a:spcBef>
              <a:spcAft>
                <a:spcPts val="0"/>
              </a:spcAft>
              <a:buSzPts val="2550"/>
              <a:buChar char="•"/>
            </a:pPr>
            <a:r>
              <a:rPr lang="en-US"/>
              <a:t>Fiabilidad</a:t>
            </a:r>
            <a:endParaRPr/>
          </a:p>
          <a:p>
            <a:pPr indent="-390525" lvl="0" marL="457200" rtl="0">
              <a:spcBef>
                <a:spcPts val="0"/>
              </a:spcBef>
              <a:spcAft>
                <a:spcPts val="0"/>
              </a:spcAft>
              <a:buSzPts val="2550"/>
              <a:buChar char="•"/>
            </a:pPr>
            <a:r>
              <a:rPr lang="en-US"/>
              <a:t>Repetición</a:t>
            </a:r>
            <a:endParaRPr/>
          </a:p>
          <a:p>
            <a:pPr indent="-390525" lvl="0" marL="457200">
              <a:spcBef>
                <a:spcPts val="0"/>
              </a:spcBef>
              <a:spcAft>
                <a:spcPts val="0"/>
              </a:spcAft>
              <a:buSzPts val="2550"/>
              <a:buChar char="•"/>
            </a:pPr>
            <a:r>
              <a:rPr lang="en-US"/>
              <a:t>Reusabilidad</a:t>
            </a:r>
            <a:endParaRPr/>
          </a:p>
        </p:txBody>
      </p:sp>
      <p:pic>
        <p:nvPicPr>
          <p:cNvPr id="37" name="Shape 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1650" y="5331700"/>
            <a:ext cx="6096000" cy="280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Shape 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1650" y="5331700"/>
            <a:ext cx="6096000" cy="28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idx="12" type="sldNum"/>
          </p:nvPr>
        </p:nvSpPr>
        <p:spPr>
          <a:xfrm>
            <a:off x="12399158" y="253999"/>
            <a:ext cx="2502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818286"/>
                </a:solidFill>
                <a:latin typeface="Avenir"/>
                <a:ea typeface="Avenir"/>
                <a:cs typeface="Avenir"/>
                <a:sym typeface="Avenir"/>
              </a:rPr>
              <a:t>‹#›</a:t>
            </a:fld>
            <a:endParaRPr b="0" i="0" sz="1800" u="none" cap="none" strike="noStrike">
              <a:solidFill>
                <a:srgbClr val="818286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4" name="Shape 44"/>
          <p:cNvSpPr txBox="1"/>
          <p:nvPr/>
        </p:nvSpPr>
        <p:spPr>
          <a:xfrm>
            <a:off x="382225" y="869975"/>
            <a:ext cx="7813200" cy="17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Un proceso de varias etapas.</a:t>
            </a:r>
            <a:endParaRPr sz="600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sp>
        <p:nvSpPr>
          <p:cNvPr id="45" name="Shape 45"/>
          <p:cNvSpPr/>
          <p:nvPr/>
        </p:nvSpPr>
        <p:spPr>
          <a:xfrm>
            <a:off x="696010" y="2918541"/>
            <a:ext cx="2601300" cy="5389500"/>
          </a:xfrm>
          <a:prstGeom prst="homePlate">
            <a:avLst>
              <a:gd fmla="val 34601" name="adj"/>
            </a:avLst>
          </a:prstGeom>
          <a:solidFill>
            <a:srgbClr val="8184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Configuración</a:t>
            </a:r>
            <a:endParaRPr sz="24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6" name="Shape 46"/>
          <p:cNvSpPr/>
          <p:nvPr/>
        </p:nvSpPr>
        <p:spPr>
          <a:xfrm>
            <a:off x="2506300" y="2918550"/>
            <a:ext cx="3870300" cy="5389500"/>
          </a:xfrm>
          <a:prstGeom prst="chevron">
            <a:avLst>
              <a:gd fmla="val 22909" name="adj"/>
            </a:avLst>
          </a:prstGeom>
          <a:solidFill>
            <a:srgbClr val="6463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Codificación</a:t>
            </a:r>
            <a:endParaRPr sz="24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5584275" y="2918550"/>
            <a:ext cx="3660000" cy="5389500"/>
          </a:xfrm>
          <a:prstGeom prst="chevron">
            <a:avLst>
              <a:gd fmla="val 23712" name="adj"/>
            </a:avLst>
          </a:prstGeom>
          <a:solidFill>
            <a:srgbClr val="4F4A9E"/>
          </a:solidFill>
          <a:ln cap="flat" cmpd="sng" w="9525">
            <a:solidFill>
              <a:srgbClr val="33313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Integración</a:t>
            </a:r>
            <a:endParaRPr sz="24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grpSp>
        <p:nvGrpSpPr>
          <p:cNvPr id="48" name="Shape 48"/>
          <p:cNvGrpSpPr/>
          <p:nvPr/>
        </p:nvGrpSpPr>
        <p:grpSpPr>
          <a:xfrm>
            <a:off x="9732320" y="546185"/>
            <a:ext cx="2178788" cy="3524336"/>
            <a:chOff x="0" y="855663"/>
            <a:chExt cx="1652475" cy="2270250"/>
          </a:xfrm>
        </p:grpSpPr>
        <p:sp>
          <p:nvSpPr>
            <p:cNvPr id="49" name="Shape 49"/>
            <p:cNvSpPr/>
            <p:nvPr/>
          </p:nvSpPr>
          <p:spPr>
            <a:xfrm>
              <a:off x="277813" y="2616200"/>
              <a:ext cx="230100" cy="20700"/>
            </a:xfrm>
            <a:custGeom>
              <a:pathLst>
                <a:path extrusionOk="0" h="120000" w="12000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Shape 50"/>
            <p:cNvSpPr/>
            <p:nvPr/>
          </p:nvSpPr>
          <p:spPr>
            <a:xfrm>
              <a:off x="0" y="2208213"/>
              <a:ext cx="1257300" cy="917700"/>
            </a:xfrm>
            <a:custGeom>
              <a:pathLst>
                <a:path extrusionOk="0" h="120000" w="12000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Shape 51"/>
            <p:cNvSpPr/>
            <p:nvPr/>
          </p:nvSpPr>
          <p:spPr>
            <a:xfrm>
              <a:off x="133350" y="2701925"/>
              <a:ext cx="374700" cy="22200"/>
            </a:xfrm>
            <a:custGeom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Shape 52"/>
            <p:cNvSpPr/>
            <p:nvPr/>
          </p:nvSpPr>
          <p:spPr>
            <a:xfrm>
              <a:off x="133350" y="2959100"/>
              <a:ext cx="374700" cy="27000"/>
            </a:xfrm>
            <a:custGeom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>
              <a:off x="133350" y="2787650"/>
              <a:ext cx="374700" cy="27000"/>
            </a:xfrm>
            <a:custGeom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>
              <a:off x="133350" y="2873375"/>
              <a:ext cx="374700" cy="27000"/>
            </a:xfrm>
            <a:custGeom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>
              <a:off x="598488" y="2616200"/>
              <a:ext cx="444600" cy="376200"/>
            </a:xfrm>
            <a:custGeom>
              <a:pathLst>
                <a:path extrusionOk="0" h="120000" w="12000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1476375" y="2262188"/>
              <a:ext cx="176100" cy="723900"/>
            </a:xfrm>
            <a:custGeom>
              <a:pathLst>
                <a:path extrusionOk="0" h="120000" w="12000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207963" y="855663"/>
              <a:ext cx="711300" cy="1701900"/>
            </a:xfrm>
            <a:custGeom>
              <a:pathLst>
                <a:path extrusionOk="0" h="120000" w="12000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" name="Shape 58"/>
          <p:cNvGrpSpPr/>
          <p:nvPr/>
        </p:nvGrpSpPr>
        <p:grpSpPr>
          <a:xfrm>
            <a:off x="10028626" y="5621893"/>
            <a:ext cx="2319768" cy="4077460"/>
            <a:chOff x="6662738" y="3806825"/>
            <a:chExt cx="1732075" cy="2195488"/>
          </a:xfrm>
        </p:grpSpPr>
        <p:sp>
          <p:nvSpPr>
            <p:cNvPr id="59" name="Shape 59"/>
            <p:cNvSpPr/>
            <p:nvPr/>
          </p:nvSpPr>
          <p:spPr>
            <a:xfrm>
              <a:off x="7839075" y="4194175"/>
              <a:ext cx="74700" cy="52500"/>
            </a:xfrm>
            <a:custGeom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7800975" y="4070350"/>
              <a:ext cx="327000" cy="219000"/>
            </a:xfrm>
            <a:custGeom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7839075" y="4117975"/>
              <a:ext cx="250800" cy="103200"/>
            </a:xfrm>
            <a:custGeom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8015288" y="4194175"/>
              <a:ext cx="74700" cy="52500"/>
            </a:xfrm>
            <a:custGeom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Shape 63"/>
            <p:cNvSpPr/>
            <p:nvPr/>
          </p:nvSpPr>
          <p:spPr>
            <a:xfrm>
              <a:off x="7699375" y="4440238"/>
              <a:ext cx="525600" cy="273000"/>
            </a:xfrm>
            <a:custGeom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Shape 64"/>
            <p:cNvSpPr/>
            <p:nvPr/>
          </p:nvSpPr>
          <p:spPr>
            <a:xfrm>
              <a:off x="7699375" y="3806825"/>
              <a:ext cx="525600" cy="365100"/>
            </a:xfrm>
            <a:custGeom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Shape 65"/>
            <p:cNvSpPr/>
            <p:nvPr/>
          </p:nvSpPr>
          <p:spPr>
            <a:xfrm>
              <a:off x="7854950" y="4611688"/>
              <a:ext cx="219000" cy="27000"/>
            </a:xfrm>
            <a:custGeom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Shape 66"/>
            <p:cNvSpPr/>
            <p:nvPr/>
          </p:nvSpPr>
          <p:spPr>
            <a:xfrm>
              <a:off x="7929563" y="3865563"/>
              <a:ext cx="65100" cy="65100"/>
            </a:xfrm>
            <a:custGeom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Shape 67"/>
            <p:cNvSpPr/>
            <p:nvPr/>
          </p:nvSpPr>
          <p:spPr>
            <a:xfrm>
              <a:off x="6662738" y="4949825"/>
              <a:ext cx="566700" cy="681000"/>
            </a:xfrm>
            <a:custGeom>
              <a:pathLst>
                <a:path extrusionOk="0" h="120000" w="12000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Shape 68"/>
            <p:cNvSpPr/>
            <p:nvPr/>
          </p:nvSpPr>
          <p:spPr>
            <a:xfrm>
              <a:off x="6764338" y="5132388"/>
              <a:ext cx="101700" cy="85800"/>
            </a:xfrm>
            <a:custGeom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Shape 69"/>
            <p:cNvSpPr/>
            <p:nvPr/>
          </p:nvSpPr>
          <p:spPr>
            <a:xfrm>
              <a:off x="6764338" y="5245100"/>
              <a:ext cx="101700" cy="85800"/>
            </a:xfrm>
            <a:custGeom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Shape 70"/>
            <p:cNvSpPr/>
            <p:nvPr/>
          </p:nvSpPr>
          <p:spPr>
            <a:xfrm>
              <a:off x="6892925" y="5154613"/>
              <a:ext cx="246000" cy="52500"/>
            </a:xfrm>
            <a:custGeom>
              <a:pathLst>
                <a:path extrusionOk="0" h="120000" w="12000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Shape 71"/>
            <p:cNvSpPr/>
            <p:nvPr/>
          </p:nvSpPr>
          <p:spPr>
            <a:xfrm>
              <a:off x="6881813" y="5256213"/>
              <a:ext cx="273000" cy="63600"/>
            </a:xfrm>
            <a:custGeom>
              <a:pathLst>
                <a:path extrusionOk="0" h="120000" w="12000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>
              <a:off x="6753225" y="5400675"/>
              <a:ext cx="406500" cy="92100"/>
            </a:xfrm>
            <a:custGeom>
              <a:pathLst>
                <a:path extrusionOk="0" h="120000" w="12000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>
              <a:off x="7326313" y="4976813"/>
              <a:ext cx="165000" cy="611100"/>
            </a:xfrm>
            <a:custGeom>
              <a:pathLst>
                <a:path extrusionOk="0" h="120000" w="12000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>
              <a:off x="7556500" y="3984625"/>
              <a:ext cx="282600" cy="638100"/>
            </a:xfrm>
            <a:custGeom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>
              <a:off x="7732713" y="4075113"/>
              <a:ext cx="662100" cy="1927200"/>
            </a:xfrm>
            <a:custGeom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>
              <a:off x="7886700" y="5111750"/>
              <a:ext cx="65100" cy="58800"/>
            </a:xfrm>
            <a:custGeom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3331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400">
                <a:solidFill>
                  <a:srgbClr val="747474"/>
                </a:solidFill>
                <a:latin typeface="Arial"/>
                <a:ea typeface="Arial"/>
                <a:cs typeface="Arial"/>
                <a:sym typeface="Arial"/>
              </a:rPr>
              <a:t>Herramientas:</a:t>
            </a:r>
            <a:endParaRPr/>
          </a:p>
        </p:txBody>
      </p:sp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838" y="2381225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725" y="5628850"/>
            <a:ext cx="5394701" cy="18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1988" y="2381225"/>
            <a:ext cx="3000725" cy="18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 rotWithShape="1">
          <a:blip r:embed="rId6">
            <a:alphaModFix/>
          </a:blip>
          <a:srcRect b="0" l="35451" r="37033" t="4251"/>
          <a:stretch/>
        </p:blipFill>
        <p:spPr>
          <a:xfrm>
            <a:off x="6804600" y="5104850"/>
            <a:ext cx="2514601" cy="2918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275800" y="1317312"/>
            <a:ext cx="1912075" cy="355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745102" y="5944775"/>
            <a:ext cx="2707248" cy="214312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1085850" y="8342075"/>
            <a:ext cx="92964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9"/>
              </a:rPr>
              <a:t>https://github.com/rgarci/Automation</a:t>
            </a:r>
            <a:r>
              <a:rPr lang="en-US" sz="2400">
                <a:solidFill>
                  <a:srgbClr val="747474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/>
        </p:nvSpPr>
        <p:spPr>
          <a:xfrm>
            <a:off x="5089550" y="4267500"/>
            <a:ext cx="2825700" cy="12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FF9900"/>
                </a:solidFill>
              </a:rPr>
              <a:t>JUnit 5</a:t>
            </a:r>
            <a:endParaRPr sz="6000">
              <a:solidFill>
                <a:srgbClr val="FF99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Annotations</a:t>
            </a:r>
            <a:endParaRPr/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1566467" y="1984450"/>
            <a:ext cx="10145400" cy="551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33400" lvl="0" marL="45720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4800"/>
              <a:buChar char="●"/>
            </a:pPr>
            <a:r>
              <a:rPr lang="en-US" sz="4800">
                <a:solidFill>
                  <a:srgbClr val="BF9000"/>
                </a:solidFill>
              </a:rPr>
              <a:t>@Test</a:t>
            </a:r>
            <a:endParaRPr sz="4800">
              <a:solidFill>
                <a:srgbClr val="BF9000"/>
              </a:solidFill>
            </a:endParaRPr>
          </a:p>
          <a:p>
            <a:pPr indent="-533400" lvl="0" marL="45720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4800"/>
              <a:buChar char="●"/>
            </a:pPr>
            <a:r>
              <a:rPr lang="en-US" sz="4800">
                <a:solidFill>
                  <a:srgbClr val="BF9000"/>
                </a:solidFill>
              </a:rPr>
              <a:t>@BeforeEach</a:t>
            </a:r>
            <a:endParaRPr sz="4800">
              <a:solidFill>
                <a:srgbClr val="BF9000"/>
              </a:solidFill>
            </a:endParaRPr>
          </a:p>
          <a:p>
            <a:pPr indent="-533400" lvl="0" marL="45720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4800"/>
              <a:buChar char="●"/>
            </a:pPr>
            <a:r>
              <a:rPr lang="en-US" sz="4800">
                <a:solidFill>
                  <a:srgbClr val="BF9000"/>
                </a:solidFill>
              </a:rPr>
              <a:t>@AfterEach</a:t>
            </a:r>
            <a:endParaRPr sz="4800">
              <a:solidFill>
                <a:srgbClr val="BF9000"/>
              </a:solidFill>
            </a:endParaRPr>
          </a:p>
          <a:p>
            <a:pPr indent="-533400" lvl="0" marL="45720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4800"/>
              <a:buChar char="●"/>
            </a:pPr>
            <a:r>
              <a:rPr lang="en-US" sz="4800">
                <a:solidFill>
                  <a:srgbClr val="BF9000"/>
                </a:solidFill>
              </a:rPr>
              <a:t>@Disabled</a:t>
            </a:r>
            <a:endParaRPr sz="4800">
              <a:solidFill>
                <a:srgbClr val="BF9000"/>
              </a:solidFill>
            </a:endParaRPr>
          </a:p>
          <a:p>
            <a:pPr indent="-533400" lvl="0" marL="45720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4800"/>
              <a:buChar char="●"/>
            </a:pPr>
            <a:r>
              <a:rPr lang="en-US" sz="4800">
                <a:solidFill>
                  <a:srgbClr val="BF9000"/>
                </a:solidFill>
              </a:rPr>
              <a:t>@RepeatedTest()</a:t>
            </a:r>
            <a:endParaRPr sz="4800">
              <a:solidFill>
                <a:srgbClr val="BF9000"/>
              </a:solidFill>
            </a:endParaRPr>
          </a:p>
          <a:p>
            <a:pPr indent="-533400" lvl="0" marL="457200"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4800"/>
              <a:buChar char="●"/>
            </a:pPr>
            <a:r>
              <a:rPr lang="en-US" sz="4800">
                <a:solidFill>
                  <a:srgbClr val="BF9000"/>
                </a:solidFill>
              </a:rPr>
              <a:t>@DisplayName</a:t>
            </a:r>
            <a:endParaRPr sz="4800">
              <a:solidFill>
                <a:srgbClr val="BF9000"/>
              </a:solidFill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957125" y="8181175"/>
            <a:ext cx="11439900" cy="2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/>
              <a:t>Para mayor información ver documento Automation_Project </a:t>
            </a:r>
            <a:r>
              <a:rPr lang="en-US" sz="1200"/>
              <a:t>del repo: </a:t>
            </a:r>
            <a:r>
              <a:rPr lang="en-US" sz="1200">
                <a:solidFill>
                  <a:srgbClr val="24292E"/>
                </a:solidFill>
              </a:rPr>
              <a:t>https://github.com/rgarci/Automation.git</a:t>
            </a:r>
            <a:endParaRPr sz="1200">
              <a:solidFill>
                <a:srgbClr val="24292E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5400" y="2076200"/>
            <a:ext cx="48768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952500" y="463550"/>
            <a:ext cx="11099700" cy="215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Assertions</a:t>
            </a:r>
            <a:endParaRPr/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500" y="2622650"/>
            <a:ext cx="4876800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7064525" y="3030900"/>
            <a:ext cx="5218500" cy="44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lang="en-US" sz="3600">
                <a:solidFill>
                  <a:srgbClr val="666666"/>
                </a:solidFill>
              </a:rPr>
              <a:t>Resultado esperado vs. resultado obtenido</a:t>
            </a:r>
            <a:endParaRPr sz="3600">
              <a:solidFill>
                <a:srgbClr val="666666"/>
              </a:solidFill>
            </a:endParaRPr>
          </a:p>
          <a:p>
            <a:pPr indent="-457200" lvl="0" marL="457200" rtl="0"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lang="en-US" sz="3600">
                <a:solidFill>
                  <a:srgbClr val="666666"/>
                </a:solidFill>
              </a:rPr>
              <a:t>Fail</a:t>
            </a:r>
            <a:endParaRPr sz="3600">
              <a:solidFill>
                <a:srgbClr val="666666"/>
              </a:solidFill>
            </a:endParaRPr>
          </a:p>
          <a:p>
            <a:pPr indent="-457200" lvl="0" marL="457200" rtl="0"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lang="en-US" sz="3600">
                <a:solidFill>
                  <a:srgbClr val="666666"/>
                </a:solidFill>
              </a:rPr>
              <a:t>Assert</a:t>
            </a:r>
            <a:endParaRPr sz="3600">
              <a:solidFill>
                <a:srgbClr val="666666"/>
              </a:solidFill>
            </a:endParaRPr>
          </a:p>
          <a:p>
            <a:pPr indent="-457200" lvl="0" marL="457200"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3600"/>
              <a:buChar char="●"/>
            </a:pPr>
            <a:r>
              <a:rPr lang="en-US" sz="3600">
                <a:solidFill>
                  <a:srgbClr val="666666"/>
                </a:solidFill>
              </a:rPr>
              <a:t>Mensaje de error</a:t>
            </a:r>
            <a:endParaRPr sz="3600">
              <a:solidFill>
                <a:srgbClr val="666666"/>
              </a:solidFill>
            </a:endParaRPr>
          </a:p>
        </p:txBody>
      </p:sp>
      <p:pic>
        <p:nvPicPr>
          <p:cNvPr id="109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2500" y="2490438"/>
            <a:ext cx="5549425" cy="554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Shape 114"/>
          <p:cNvPicPr preferRelativeResize="0"/>
          <p:nvPr/>
        </p:nvPicPr>
        <p:blipFill rotWithShape="1">
          <a:blip r:embed="rId3">
            <a:alphaModFix/>
          </a:blip>
          <a:srcRect b="6524" l="0" r="0" t="0"/>
          <a:stretch/>
        </p:blipFill>
        <p:spPr>
          <a:xfrm>
            <a:off x="2166937" y="735050"/>
            <a:ext cx="8861426" cy="828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19150"/>
            <a:ext cx="12700004" cy="8466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